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48" r:id="rId2"/>
  </p:sldMasterIdLst>
  <p:notesMasterIdLst>
    <p:notesMasterId r:id="rId9"/>
  </p:notesMasterIdLst>
  <p:sldIdLst>
    <p:sldId id="257" r:id="rId3"/>
    <p:sldId id="696" r:id="rId4"/>
    <p:sldId id="684" r:id="rId5"/>
    <p:sldId id="691" r:id="rId6"/>
    <p:sldId id="692" r:id="rId7"/>
    <p:sldId id="699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7E5B81-56C2-D639-C108-427F999E12E1}" name="Kristina Niedderer" initials="KN" userId="S::55131139@ad.mmu.ac.uk::0c483bc0-9708-47dc-b438-48164f424a8a" providerId="AD"/>
  <p188:author id="{82CC94AF-0828-F9D1-545B-869DB800B405}" name="Pui Ling Fung" initials="PLF" userId="S::55148095@ad.mmu.ac.uk::9d9dbece-4787-423c-ac12-e1c0874da4e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3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77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A7C2-E174-4EF9-8816-28E12D8DA99B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188F0-69F7-412D-9E5E-6D1F83E1F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1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9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546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48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391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4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32083-75F2-FAD9-423C-6F6A7B5E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5042C6-7DA1-4440-A08B-81E26A6E8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38BB0E-6F3B-57D7-CE9A-1424A256E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ED07-491A-9BB0-01DF-3A1E99B65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9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88BA4-5ADD-9B3F-6FEB-84B0E5C2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3D4F9-7E0B-84B0-0971-547575D73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5BA19-D976-483D-6358-A5BA90E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35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3BF7-151C-3B8B-3134-824987C2E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32247-2CE1-05F0-B391-FAA6EBE4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FBE97-B992-AF7B-47D0-58CA746E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EA5A3-4B90-EB3D-31DC-860F9229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556D-C9A7-C441-2D00-6F99A95BB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010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5179-6DE8-B2F3-691D-2FCEAAF5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E386-FD81-A2BB-B4B0-51462566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3FA-22C3-42BB-3D8B-286F95D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1025-0901-836E-9907-A0FEEC5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790-036C-877F-276A-36F3BA8B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1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5179-6DE8-B2F3-691D-2FCEAAF5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E386-FD81-A2BB-B4B0-51462566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3FA-22C3-42BB-3D8B-286F95D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1025-0901-836E-9907-A0FEEC5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790-036C-877F-276A-36F3BA8B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08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D2B35-9774-7719-727F-785F28BA3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4EAA2-1437-7F0A-8F90-07D18975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DA31A-78DF-6196-492E-439BA0135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2CBEE8-3025-CF5E-FB13-96F5470B5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3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25C80A-4EC6-9D29-9981-B5077B40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A4F1E1-BC77-06C5-6CE9-25C39272F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1C66F-C269-E0E0-8CDC-3338154A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4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E4D6E-9BFF-5C5E-8874-04294081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DF44-25B9-776A-2205-FA0C3A43A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1982-6AB0-181A-0ADE-A90983402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4157-FB0D-41C2-A485-F36A2B3B6304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4380D-902C-FFFC-31E3-95412D302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F95-F62E-7309-D1E7-F5E40D961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9" r:id="rId3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7D14FD-A193-3CFB-A6F7-83153BF2A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50A19-5689-18A6-83C6-F62CF228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6B2B-6087-6B3D-FE08-A393400F72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CA5D-BA82-704C-ABAD-01073EBD9A34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E501-FA7E-47A4-F417-1C0901C9A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3F58B-7D78-6CCD-EF5E-27D60E631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4B710F1-CB76-C540-8825-26E1AC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pic>
        <p:nvPicPr>
          <p:cNvPr id="11" name="Picture 10" descr="Manchester_Met_University_Horizonal_black_logo.png">
            <a:extLst>
              <a:ext uri="{FF2B5EF4-FFF2-40B4-BE49-F238E27FC236}">
                <a16:creationId xmlns:a16="http://schemas.microsoft.com/office/drawing/2014/main" id="{C726D5B6-1DA4-AA4E-B9D6-B060D6D8DA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11" y="328695"/>
            <a:ext cx="1739274" cy="6650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2B98C3-22A6-47C1-9FED-C4BBE72E6B38}"/>
              </a:ext>
            </a:extLst>
          </p:cNvPr>
          <p:cNvSpPr txBox="1"/>
          <p:nvPr/>
        </p:nvSpPr>
        <p:spPr>
          <a:xfrm>
            <a:off x="791933" y="2208480"/>
            <a:ext cx="10423089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I-Can-Do Service </a:t>
            </a: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volunteering for people with dementia </a:t>
            </a:r>
          </a:p>
          <a:p>
            <a:pPr algn="ctr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Developing the Service for real world implementation </a:t>
            </a:r>
            <a:endParaRPr lang="en-GB" sz="36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 descr="A logo with a hexagon and text&#10;&#10;Description automatically generated">
            <a:extLst>
              <a:ext uri="{FF2B5EF4-FFF2-40B4-BE49-F238E27FC236}">
                <a16:creationId xmlns:a16="http://schemas.microsoft.com/office/drawing/2014/main" id="{8BD18CFD-8F80-6E22-3D54-40AA007B8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61" y="1"/>
            <a:ext cx="2652492" cy="134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947" y="1655207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</a:rPr>
              <a:t>We will introduce you to the I-Can-Do Service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sz="3200" b="0" i="0" dirty="0">
                <a:solidFill>
                  <a:srgbClr val="000000"/>
                </a:solidFill>
                <a:effectLst/>
              </a:rPr>
              <a:t>We will ask you some questions of what you think about the service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3200" b="0" i="0" dirty="0">
                <a:effectLst/>
              </a:rPr>
              <a:t>We will introduce you to the digital prototype and ask you about your views 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000000"/>
                </a:solidFill>
              </a:rPr>
              <a:t>We will reflect on the session</a:t>
            </a:r>
            <a:endParaRPr lang="en-GB" sz="32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068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err="1">
                <a:solidFill>
                  <a:schemeClr val="accent2"/>
                </a:solidFill>
              </a:rPr>
              <a:t>IdoService</a:t>
            </a:r>
            <a:r>
              <a:rPr lang="en-US" sz="4000" b="1" dirty="0">
                <a:solidFill>
                  <a:schemeClr val="accent2"/>
                </a:solidFill>
              </a:rPr>
              <a:t> (2020-22)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Developed to support people after the diagnosis </a:t>
            </a:r>
          </a:p>
          <a:p>
            <a:r>
              <a:rPr lang="en-US" dirty="0">
                <a:solidFill>
                  <a:schemeClr val="tx2"/>
                </a:solidFill>
              </a:rPr>
              <a:t>Aim for people with dementia to stay socially connected, make a contribution, feel valued</a:t>
            </a:r>
          </a:p>
          <a:p>
            <a:r>
              <a:rPr lang="en-US" dirty="0">
                <a:solidFill>
                  <a:schemeClr val="tx2"/>
                </a:solidFill>
              </a:rPr>
              <a:t>Developed with </a:t>
            </a:r>
            <a:r>
              <a:rPr lang="en-GB" dirty="0">
                <a:solidFill>
                  <a:schemeClr val="tx2"/>
                </a:solidFill>
              </a:rPr>
              <a:t>v</a:t>
            </a:r>
            <a:r>
              <a:rPr lang="en-GB" sz="2800" dirty="0">
                <a:solidFill>
                  <a:schemeClr val="tx2"/>
                </a:solidFill>
                <a:cs typeface="Calibri (Body)"/>
              </a:rPr>
              <a:t>arious stakeholders: people living with dementia, care partners, staff from service providers, researchers, designers</a:t>
            </a:r>
            <a:endParaRPr lang="en-GB" sz="2800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Previously: Developed </a:t>
            </a:r>
            <a:r>
              <a:rPr lang="en-US" dirty="0">
                <a:solidFill>
                  <a:schemeClr val="accent2"/>
                </a:solidFill>
              </a:rPr>
              <a:t>I-Can-Do Pathway booklet </a:t>
            </a:r>
            <a:r>
              <a:rPr lang="en-US" dirty="0">
                <a:solidFill>
                  <a:schemeClr val="tx2"/>
                </a:solidFill>
              </a:rPr>
              <a:t>to deliver service </a:t>
            </a:r>
          </a:p>
          <a:p>
            <a:r>
              <a:rPr lang="en-US" dirty="0">
                <a:solidFill>
                  <a:schemeClr val="tx2"/>
                </a:solidFill>
              </a:rPr>
              <a:t>Now: Develop full service-model for service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23244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524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1177636" y="162401"/>
            <a:ext cx="969818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I Can Do service – what are your thoughts?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4742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b="0" i="0" dirty="0">
                <a:solidFill>
                  <a:srgbClr val="000000"/>
                </a:solidFill>
                <a:effectLst/>
              </a:rPr>
              <a:t>What are your thoughts about the service?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</a:rPr>
              <a:t>Do you have experience with volunteering and its benefits?</a:t>
            </a:r>
          </a:p>
          <a:p>
            <a:pPr>
              <a:lnSpc>
                <a:spcPct val="150000"/>
              </a:lnSpc>
            </a:pPr>
            <a:r>
              <a:rPr lang="en-GB" b="0" i="0" dirty="0">
                <a:solidFill>
                  <a:srgbClr val="000000"/>
                </a:solidFill>
                <a:effectLst/>
              </a:rPr>
              <a:t>What support or training do you think you might need?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</a:rPr>
              <a:t>How can training be made user-friendly for you?</a:t>
            </a:r>
            <a:endParaRPr lang="en-GB" b="0" i="0" dirty="0">
              <a:solidFill>
                <a:srgbClr val="000000"/>
              </a:solidFill>
              <a:effectLst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</a:rPr>
              <a:t>What else should we think of for delivering the service?</a:t>
            </a:r>
            <a:endParaRPr lang="en-GB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6178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000000"/>
                </a:solidFill>
              </a:rPr>
              <a:t>What do you think about the website?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000000"/>
                </a:solidFill>
              </a:rPr>
              <a:t>What works for you? / what does not? </a:t>
            </a:r>
          </a:p>
          <a:p>
            <a:pPr lvl="1">
              <a:lnSpc>
                <a:spcPct val="150000"/>
              </a:lnSpc>
            </a:pPr>
            <a:r>
              <a:rPr lang="en-GB" i="0" dirty="0">
                <a:solidFill>
                  <a:srgbClr val="000000"/>
                </a:solidFill>
                <a:effectLst/>
              </a:rPr>
              <a:t>Appearance / visual appeal?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</a:rPr>
              <a:t>V</a:t>
            </a:r>
            <a:r>
              <a:rPr lang="en-GB" i="0" dirty="0">
                <a:solidFill>
                  <a:srgbClr val="000000"/>
                </a:solidFill>
                <a:effectLst/>
              </a:rPr>
              <a:t>isual accessibility/ readability?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olidFill>
                  <a:srgbClr val="000000"/>
                </a:solidFill>
              </a:rPr>
              <a:t>F</a:t>
            </a:r>
            <a:r>
              <a:rPr lang="en-GB" i="0" dirty="0">
                <a:solidFill>
                  <a:srgbClr val="000000"/>
                </a:solidFill>
                <a:effectLst/>
              </a:rPr>
              <a:t>unctionality / functional accessibility (structure of site, stepping through)?</a:t>
            </a:r>
          </a:p>
          <a:p>
            <a:pPr lvl="1">
              <a:lnSpc>
                <a:spcPct val="150000"/>
              </a:lnSpc>
            </a:pPr>
            <a:r>
              <a:rPr lang="en-GB" b="0" i="0" dirty="0">
                <a:solidFill>
                  <a:srgbClr val="000000"/>
                </a:solidFill>
                <a:effectLst/>
              </a:rPr>
              <a:t>Easy to use ? / Too complex to use?</a:t>
            </a:r>
          </a:p>
          <a:p>
            <a:pPr lvl="1">
              <a:lnSpc>
                <a:spcPct val="150000"/>
              </a:lnSpc>
            </a:pPr>
            <a:r>
              <a:rPr lang="en-GB" b="0" i="0" dirty="0">
                <a:solidFill>
                  <a:srgbClr val="000000"/>
                </a:solidFill>
                <a:effectLst/>
              </a:rPr>
              <a:t>Anything missing / not needed?</a:t>
            </a:r>
          </a:p>
        </p:txBody>
      </p:sp>
    </p:spTree>
    <p:extLst>
      <p:ext uri="{BB962C8B-B14F-4D97-AF65-F5344CB8AC3E}">
        <p14:creationId xmlns:p14="http://schemas.microsoft.com/office/powerpoint/2010/main" val="263742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02E70-8288-C8C0-8177-AB54D6778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23BA8-9C8E-1A3F-A62A-70F4D560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FC6BD0-37ED-9A4A-1F5F-42EE48F3D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17DA1C2-0C62-A653-C96D-BA7084151A17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23B60-70FC-5196-2EE7-43C4806F4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 algn="l">
              <a:spcBef>
                <a:spcPts val="2200"/>
              </a:spcBef>
              <a:buNone/>
            </a:pPr>
            <a:r>
              <a:rPr lang="en-GB" b="0" i="0" dirty="0">
                <a:solidFill>
                  <a:srgbClr val="000000"/>
                </a:solidFill>
                <a:effectLst/>
              </a:rPr>
              <a:t>Sharing of information: </a:t>
            </a:r>
          </a:p>
          <a:p>
            <a:pPr marL="0" indent="0" algn="l">
              <a:spcBef>
                <a:spcPts val="2200"/>
              </a:spcBef>
              <a:buNone/>
            </a:pPr>
            <a:r>
              <a:rPr lang="en-GB" sz="2400" dirty="0">
                <a:solidFill>
                  <a:srgbClr val="000000"/>
                </a:solidFill>
              </a:rPr>
              <a:t>How should we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balance the personal privacy and sharing interests/actions in the service: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Wellbeing Mentor notes could be shared between different parties</a:t>
            </a:r>
            <a:r>
              <a:rPr lang="en-GB" sz="2400" dirty="0">
                <a:solidFill>
                  <a:srgbClr val="000000"/>
                </a:solidFill>
              </a:rPr>
              <a:t>.</a:t>
            </a:r>
          </a:p>
          <a:p>
            <a:pPr marL="0" indent="0" algn="l">
              <a:spcBef>
                <a:spcPts val="2200"/>
              </a:spcBef>
              <a:buNone/>
            </a:pPr>
            <a:r>
              <a:rPr lang="en-GB" sz="2400" b="1" dirty="0">
                <a:solidFill>
                  <a:srgbClr val="000000"/>
                </a:solidFill>
              </a:rPr>
              <a:t>What information should the following have access to?</a:t>
            </a:r>
          </a:p>
          <a:p>
            <a:pPr>
              <a:spcBef>
                <a:spcPts val="2200"/>
              </a:spcBef>
            </a:pPr>
            <a:r>
              <a:rPr lang="en-GB" sz="2400" dirty="0">
                <a:solidFill>
                  <a:srgbClr val="000000"/>
                </a:solidFill>
              </a:rPr>
              <a:t>Carer</a:t>
            </a:r>
          </a:p>
          <a:p>
            <a:pPr>
              <a:spcBef>
                <a:spcPts val="2200"/>
              </a:spcBef>
            </a:pPr>
            <a:r>
              <a:rPr lang="en-GB" sz="2400" dirty="0">
                <a:solidFill>
                  <a:srgbClr val="000000"/>
                </a:solidFill>
              </a:rPr>
              <a:t>Community volunteer service</a:t>
            </a:r>
          </a:p>
          <a:p>
            <a:pPr>
              <a:spcBef>
                <a:spcPts val="2200"/>
              </a:spcBef>
            </a:pPr>
            <a:r>
              <a:rPr lang="en-GB" sz="2400" dirty="0">
                <a:solidFill>
                  <a:srgbClr val="000000"/>
                </a:solidFill>
              </a:rPr>
              <a:t>Volunteer organisation</a:t>
            </a:r>
          </a:p>
          <a:p>
            <a:pPr>
              <a:spcBef>
                <a:spcPts val="2200"/>
              </a:spcBef>
            </a:pPr>
            <a:r>
              <a:rPr lang="en-GB" sz="2400" dirty="0">
                <a:solidFill>
                  <a:srgbClr val="000000"/>
                </a:solidFill>
              </a:rPr>
              <a:t>Volunteer buddy</a:t>
            </a:r>
            <a:endParaRPr lang="en-GB" sz="24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06217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9a27308-fca3-419f-a6a9-a420bc5954a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300</Words>
  <Application>Microsoft Office PowerPoint</Application>
  <PresentationFormat>Widescreen</PresentationFormat>
  <Paragraphs>47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 (Body)</vt:lpstr>
      <vt:lpstr>Arial</vt:lpstr>
      <vt:lpstr>Calibri</vt:lpstr>
      <vt:lpstr>Calibri Light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Pui Ling Fung</dc:creator>
  <cp:lastModifiedBy>Pui Ling Fung</cp:lastModifiedBy>
  <cp:revision>80</cp:revision>
  <dcterms:created xsi:type="dcterms:W3CDTF">2024-03-04T16:47:05Z</dcterms:created>
  <dcterms:modified xsi:type="dcterms:W3CDTF">2024-09-25T09:44:58Z</dcterms:modified>
</cp:coreProperties>
</file>